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revisionInfo.xml" ContentType="application/vnd.ms-powerpoint.revisioninfo+xml"/>
  <Override PartName="/docProps/core.xml" ContentType="application/vnd.openxmlformats-package.core-properties+xml"/>
  <Override PartName="/ppt/viewProps.xml" ContentType="application/vnd.openxmlformats-officedocument.presentationml.viewProps+xml"/>
  <Override PartName="/ppt/tags/tag1.xml" ContentType="application/vnd.openxmlformats-officedocument.presentationml.tags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slideLayouts/slideLayout8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removePersonalInfoOnSave="1" saveSubsetFonts="1" autoCompressPictures="0">
  <p:sldMasterIdLst>
    <p:sldMasterId id="2147483660" r:id="rId1"/>
  </p:sldMasterIdLst>
  <p:notesMasterIdLst>
    <p:notesMasterId r:id="rId9"/>
  </p:notesMasterIdLst>
  <p:sldIdLst>
    <p:sldId id="269" r:id="rId2"/>
    <p:sldId id="275" r:id="rId3"/>
    <p:sldId id="276" r:id="rId4"/>
    <p:sldId id="260" r:id="rId5"/>
    <p:sldId id="278" r:id="rId6"/>
    <p:sldId id="264" r:id="rId7"/>
    <p:sldId id="258" r:id="rId8"/>
  </p:sldIdLst>
  <p:sldSz cx="9906000" cy="6858000" type="A4"/>
  <p:notesSz cx="6807200" cy="9939338"/>
  <p:custDataLst>
    <p:tags r:id="rId10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DBD3FEF-2F9D-4EF3-BEDF-F7BD3BDD7524}" v="6" dt="2026-04-20T04:15:05.46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796" autoAdjust="0"/>
  </p:normalViewPr>
  <p:slideViewPr>
    <p:cSldViewPr snapToGrid="0">
      <p:cViewPr varScale="1">
        <p:scale>
          <a:sx n="94" d="100"/>
          <a:sy n="94" d="100"/>
        </p:scale>
        <p:origin x="1788" y="31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8080AA-7C64-48C8-A380-C9AA326A133F}" type="datetimeFigureOut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3013"/>
            <a:ext cx="48450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E5BC9A-12B9-464B-8104-A5D6D2908F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1061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69704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D86CD-0709-4B8C-A3D4-6078E80C3EE2}" type="datetimeFigureOut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EB488-BCCA-4D30-AE50-073751BD6B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4628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D86CD-0709-4B8C-A3D4-6078E80C3EE2}" type="datetimeFigureOut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EB488-BCCA-4D30-AE50-073751BD6B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8210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D86CD-0709-4B8C-A3D4-6078E80C3EE2}" type="datetimeFigureOut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EB488-BCCA-4D30-AE50-073751BD6B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2921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D86CD-0709-4B8C-A3D4-6078E80C3EE2}" type="datetimeFigureOut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EB488-BCCA-4D30-AE50-073751BD6B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3796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D86CD-0709-4B8C-A3D4-6078E80C3EE2}" type="datetimeFigureOut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EB488-BCCA-4D30-AE50-073751BD6B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2014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D86CD-0709-4B8C-A3D4-6078E80C3EE2}" type="datetimeFigureOut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EB488-BCCA-4D30-AE50-073751BD6B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0950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D86CD-0709-4B8C-A3D4-6078E80C3EE2}" type="datetimeFigureOut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EB488-BCCA-4D30-AE50-073751BD6B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5074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D86CD-0709-4B8C-A3D4-6078E80C3EE2}" type="datetimeFigureOut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EB488-BCCA-4D30-AE50-073751BD6B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5425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D86CD-0709-4B8C-A3D4-6078E80C3EE2}" type="datetimeFigureOut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EB488-BCCA-4D30-AE50-073751BD6B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4793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D86CD-0709-4B8C-A3D4-6078E80C3EE2}" type="datetimeFigureOut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EB488-BCCA-4D30-AE50-073751BD6B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9074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DD86CD-0709-4B8C-A3D4-6078E80C3EE2}" type="datetimeFigureOut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CEB488-BCCA-4D30-AE50-073751BD6B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8770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000" y="1260000"/>
            <a:ext cx="8640000" cy="2160000"/>
          </a:xfrm>
        </p:spPr>
        <p:txBody>
          <a:bodyPr lIns="180000" tIns="180000" rIns="180000" bIns="180000">
            <a:normAutofit/>
          </a:bodyPr>
          <a:lstStyle/>
          <a:p>
            <a:pPr algn="ctr"/>
            <a:endParaRPr kumimoji="1" lang="ja-JP" altLang="en-US" sz="3600"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000" y="3780000"/>
            <a:ext cx="8640000" cy="1440000"/>
          </a:xfrm>
        </p:spPr>
        <p:txBody>
          <a:bodyPr lIns="180000" tIns="180000" rIns="180000" bIns="180000">
            <a:normAutofit/>
          </a:bodyPr>
          <a:lstStyle/>
          <a:p>
            <a:endParaRPr kumimoji="1" lang="ja-JP" altLang="en-US" sz="1800"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79956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270000" y="270000"/>
            <a:ext cx="9360000" cy="450000"/>
          </a:xfrm>
          <a:prstGeom prst="rect">
            <a:avLst/>
          </a:prstGeom>
          <a:noFill/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t" anchorCtr="0"/>
          <a:lstStyle/>
          <a:p>
            <a:pPr lvl="0"/>
            <a:r>
              <a:rPr lang="ja-JP" altLang="en-US" sz="160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１</a:t>
            </a:r>
            <a:r>
              <a:rPr lang="en-US" altLang="ja-JP" sz="160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.</a:t>
            </a:r>
            <a:r>
              <a:rPr lang="ja-JP" altLang="ja-JP" sz="160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コンソーシアムにおける本事業の位置づけ</a:t>
            </a:r>
            <a:endParaRPr lang="en-US" altLang="ja-JP" sz="1600">
              <a:solidFill>
                <a:schemeClr val="tx1"/>
              </a:solidFill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  <a:p>
            <a:pPr lvl="0"/>
            <a:r>
              <a:rPr lang="en-US" altLang="ja-JP" sz="160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(</a:t>
            </a:r>
            <a:r>
              <a:rPr lang="ja-JP" altLang="en-US" sz="160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必要に応じて、サブタイトルを記載</a:t>
            </a:r>
            <a:r>
              <a:rPr lang="en-US" altLang="ja-JP" sz="160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)</a:t>
            </a:r>
            <a:endParaRPr lang="ja-JP" altLang="ja-JP" sz="1600">
              <a:solidFill>
                <a:schemeClr val="tx1"/>
              </a:solidFill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  <p:sp>
        <p:nvSpPr>
          <p:cNvPr id="4" name="スライド番号プレースホルダー 4"/>
          <p:cNvSpPr txBox="1">
            <a:spLocks/>
          </p:cNvSpPr>
          <p:nvPr/>
        </p:nvSpPr>
        <p:spPr>
          <a:xfrm>
            <a:off x="9360000" y="6390000"/>
            <a:ext cx="360000" cy="360000"/>
          </a:xfrm>
          <a:prstGeom prst="rect">
            <a:avLst/>
          </a:prstGeom>
        </p:spPr>
        <p:txBody>
          <a:bodyPr wrap="none" lIns="90000" tIns="90000" rIns="90000" bIns="90000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7870704B-CE94-48CC-AF30-84932A1262A7}" type="slidenum">
              <a:rPr lang="en-GB" sz="1200" smtClean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pPr algn="r"/>
              <a:t>1</a:t>
            </a:fld>
            <a:endParaRPr lang="en-GB" sz="1200"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  <p:grpSp>
        <p:nvGrpSpPr>
          <p:cNvPr id="13" name="グループ化 12"/>
          <p:cNvGrpSpPr/>
          <p:nvPr/>
        </p:nvGrpSpPr>
        <p:grpSpPr>
          <a:xfrm>
            <a:off x="630000" y="2550325"/>
            <a:ext cx="8640000" cy="1739351"/>
            <a:chOff x="630000" y="2340000"/>
            <a:chExt cx="8640000" cy="1080000"/>
          </a:xfrm>
          <a:solidFill>
            <a:schemeClr val="accent3">
              <a:lumMod val="20000"/>
              <a:lumOff val="80000"/>
            </a:schemeClr>
          </a:solidFill>
        </p:grpSpPr>
        <p:sp>
          <p:nvSpPr>
            <p:cNvPr id="14" name="正方形/長方形 13"/>
            <p:cNvSpPr/>
            <p:nvPr/>
          </p:nvSpPr>
          <p:spPr>
            <a:xfrm>
              <a:off x="2070000" y="2340000"/>
              <a:ext cx="7200000" cy="1080000"/>
            </a:xfrm>
            <a:prstGeom prst="rect">
              <a:avLst/>
            </a:prstGeom>
            <a:grpFill/>
            <a:ln w="3175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180000" rIns="180000" bIns="180000" rtlCol="0" anchor="ctr"/>
            <a:lstStyle/>
            <a:p>
              <a:pPr marL="180000" indent="-180000">
                <a:buFont typeface="Wingdings" panose="05000000000000000000" pitchFamily="2" charset="2"/>
                <a:buChar char="p"/>
              </a:pPr>
              <a:r>
                <a:rPr lang="ja-JP" altLang="en-US" sz="120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コンソーシアムを構成する地域金融機関等と地方公共団体の概要</a:t>
              </a:r>
              <a:endParaRPr lang="en-US" altLang="ja-JP" sz="120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endParaRPr>
            </a:p>
            <a:p>
              <a:pPr marL="324000" indent="-144000"/>
              <a:r>
                <a:rPr lang="en-US" altLang="ja-JP" sz="120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※</a:t>
              </a:r>
              <a:r>
                <a:rPr lang="ja-JP" altLang="en-US" sz="120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地方公共団体については、概要に人口を出典とともに明記すること</a:t>
              </a:r>
              <a:endParaRPr lang="en-US" altLang="ja-JP" sz="120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endParaRPr>
            </a:p>
            <a:p>
              <a:pPr marL="324000" indent="-144000"/>
              <a:endParaRPr lang="en-US" altLang="ja-JP" sz="12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endParaRPr>
            </a:p>
            <a:p>
              <a:pPr marL="180000" indent="-180000">
                <a:buFont typeface="Wingdings" panose="05000000000000000000" pitchFamily="2" charset="2"/>
                <a:buChar char="p"/>
              </a:pPr>
              <a:r>
                <a:rPr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本事業へ応募</a:t>
              </a:r>
              <a:r>
                <a:rPr lang="ja-JP" altLang="en-US" sz="120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する理由</a:t>
              </a:r>
              <a:endParaRPr lang="en-US" altLang="ja-JP" sz="12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endParaRPr>
            </a:p>
            <a:p>
              <a:pPr marL="324000" indent="-144000"/>
              <a:r>
                <a:rPr lang="en-US" altLang="ja-JP" sz="120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※</a:t>
              </a:r>
              <a:r>
                <a:rPr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応募類型と当該類型選択の理由に加え、申請主体、地方公共団体における本事業の位置づけを含め、記載すること</a:t>
              </a:r>
              <a:endParaRPr lang="en-US" altLang="ja-JP" sz="12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endParaRPr>
            </a:p>
          </p:txBody>
        </p:sp>
        <p:sp>
          <p:nvSpPr>
            <p:cNvPr id="15" name="正方形/長方形 14"/>
            <p:cNvSpPr/>
            <p:nvPr/>
          </p:nvSpPr>
          <p:spPr>
            <a:xfrm>
              <a:off x="630000" y="2340000"/>
              <a:ext cx="1440000" cy="1080000"/>
            </a:xfrm>
            <a:prstGeom prst="rect">
              <a:avLst/>
            </a:prstGeom>
            <a:grpFill/>
            <a:ln w="3175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20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記載内容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915101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270000" y="270000"/>
            <a:ext cx="9360000" cy="720000"/>
          </a:xfrm>
          <a:prstGeom prst="rect">
            <a:avLst/>
          </a:prstGeom>
          <a:noFill/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t" anchorCtr="0"/>
          <a:lstStyle/>
          <a:p>
            <a:pPr lvl="0"/>
            <a:r>
              <a:rPr lang="ja-JP" altLang="en-US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２</a:t>
            </a:r>
            <a:r>
              <a:rPr lang="en-US" altLang="ja-JP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.</a:t>
            </a:r>
            <a:r>
              <a:rPr lang="ja-JP" altLang="en-US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コンソーシアムにおける事業計画</a:t>
            </a:r>
          </a:p>
          <a:p>
            <a:pPr lvl="0"/>
            <a:r>
              <a:rPr lang="en-US" altLang="ja-JP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(</a:t>
            </a:r>
            <a:r>
              <a:rPr lang="ja-JP" altLang="en-US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必要に応じて、サブタイトルを記載</a:t>
            </a:r>
            <a:r>
              <a:rPr lang="en-US" altLang="ja-JP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)</a:t>
            </a:r>
            <a:endParaRPr lang="ja-JP" altLang="ja-JP" sz="1600" dirty="0">
              <a:solidFill>
                <a:schemeClr val="tx1"/>
              </a:solidFill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  <p:sp>
        <p:nvSpPr>
          <p:cNvPr id="4" name="スライド番号プレースホルダー 4"/>
          <p:cNvSpPr txBox="1">
            <a:spLocks/>
          </p:cNvSpPr>
          <p:nvPr/>
        </p:nvSpPr>
        <p:spPr>
          <a:xfrm>
            <a:off x="9360000" y="6390000"/>
            <a:ext cx="360000" cy="360000"/>
          </a:xfrm>
          <a:prstGeom prst="rect">
            <a:avLst/>
          </a:prstGeom>
        </p:spPr>
        <p:txBody>
          <a:bodyPr wrap="none" lIns="90000" tIns="90000" rIns="90000" bIns="90000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7870704B-CE94-48CC-AF30-84932A1262A7}" type="slidenum">
              <a:rPr lang="en-GB" sz="1200" smtClean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pPr algn="r"/>
              <a:t>2</a:t>
            </a:fld>
            <a:endParaRPr lang="en-GB" sz="1200"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  <p:grpSp>
        <p:nvGrpSpPr>
          <p:cNvPr id="5" name="グループ化 4"/>
          <p:cNvGrpSpPr/>
          <p:nvPr/>
        </p:nvGrpSpPr>
        <p:grpSpPr>
          <a:xfrm>
            <a:off x="630000" y="2269800"/>
            <a:ext cx="8640000" cy="2318400"/>
            <a:chOff x="630000" y="2340000"/>
            <a:chExt cx="8640000" cy="1080000"/>
          </a:xfrm>
          <a:solidFill>
            <a:schemeClr val="accent3">
              <a:lumMod val="20000"/>
              <a:lumOff val="80000"/>
            </a:schemeClr>
          </a:solidFill>
        </p:grpSpPr>
        <p:sp>
          <p:nvSpPr>
            <p:cNvPr id="6" name="正方形/長方形 5"/>
            <p:cNvSpPr/>
            <p:nvPr/>
          </p:nvSpPr>
          <p:spPr>
            <a:xfrm>
              <a:off x="2070000" y="2340000"/>
              <a:ext cx="7200000" cy="1080000"/>
            </a:xfrm>
            <a:prstGeom prst="rect">
              <a:avLst/>
            </a:prstGeom>
            <a:grpFill/>
            <a:ln w="3175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180000" rIns="180000" bIns="180000" rtlCol="0" anchor="ctr"/>
            <a:lstStyle/>
            <a:p>
              <a:pPr marL="179705" indent="-179705">
                <a:buFont typeface="Wingdings" panose="05000000000000000000" pitchFamily="2" charset="2"/>
                <a:buChar char="p"/>
              </a:pPr>
              <a:r>
                <a:rPr lang="ja-JP" altLang="en-US" sz="1200">
                  <a:solidFill>
                    <a:schemeClr val="tx1"/>
                  </a:solidFill>
                  <a:latin typeface="游明朝 Demibold"/>
                  <a:ea typeface="游明朝 Demibold"/>
                </a:rPr>
                <a:t>本事業を通じて解決したい地方公共団体の地域課題、もしくは実現したい地域ニーズ</a:t>
              </a:r>
              <a:br>
                <a:rPr lang="en-US" altLang="ja-JP" sz="1200">
                  <a:solidFill>
                    <a:schemeClr val="tx1"/>
                  </a:solidFill>
                  <a:latin typeface="游明朝 Demibold"/>
                  <a:ea typeface="游明朝 Demibold"/>
                </a:rPr>
              </a:br>
              <a:endParaRPr lang="ja-JP" altLang="en-US" sz="1200">
                <a:solidFill>
                  <a:schemeClr val="tx1"/>
                </a:solidFill>
                <a:latin typeface="游明朝 Demibold"/>
                <a:ea typeface="游明朝 Demibold"/>
              </a:endParaRPr>
            </a:p>
            <a:p>
              <a:pPr marL="179705" indent="-179705">
                <a:buFont typeface="Wingdings" panose="05000000000000000000" pitchFamily="2" charset="2"/>
                <a:buChar char="p"/>
              </a:pPr>
              <a:r>
                <a:rPr lang="ja-JP" altLang="en-US" sz="1200">
                  <a:solidFill>
                    <a:schemeClr val="tx1"/>
                  </a:solidFill>
                  <a:latin typeface="游明朝 Demibold"/>
                  <a:ea typeface="游明朝 Demibold"/>
                </a:rPr>
                <a:t>活用しようとしている公有不動産・遊休資産の概要</a:t>
              </a:r>
              <a:br>
                <a:rPr lang="en-US" altLang="ja-JP" sz="1200">
                  <a:solidFill>
                    <a:schemeClr val="tx1"/>
                  </a:solidFill>
                  <a:latin typeface="游明朝 Demibold"/>
                  <a:ea typeface="游明朝 Demibold"/>
                </a:rPr>
              </a:br>
              <a:r>
                <a:rPr lang="en-US" altLang="ja-JP" sz="1200">
                  <a:solidFill>
                    <a:schemeClr val="tx1"/>
                  </a:solidFill>
                  <a:latin typeface="游明朝 Demibold"/>
                  <a:ea typeface="游明朝 Demibold"/>
                </a:rPr>
                <a:t>※</a:t>
              </a:r>
              <a:r>
                <a:rPr lang="ja-JP" altLang="en-US" sz="1200">
                  <a:solidFill>
                    <a:schemeClr val="tx1"/>
                  </a:solidFill>
                  <a:latin typeface="游明朝 Demibold"/>
                  <a:ea typeface="游明朝 Demibold"/>
                </a:rPr>
                <a:t>資産の所在地、面積、現在の利用状況等、可能な範囲で記載すること</a:t>
              </a:r>
            </a:p>
            <a:p>
              <a:pPr marL="179705" indent="-179705">
                <a:buFont typeface="Wingdings" panose="05000000000000000000" pitchFamily="2" charset="2"/>
                <a:buChar char="p"/>
              </a:pPr>
              <a:endParaRPr lang="en-US" altLang="ja-JP" sz="1200">
                <a:solidFill>
                  <a:schemeClr val="tx1"/>
                </a:solidFill>
                <a:latin typeface="游明朝 Demibold"/>
                <a:ea typeface="游明朝 Demibold"/>
              </a:endParaRPr>
            </a:p>
            <a:p>
              <a:pPr marL="179705" indent="-179705">
                <a:buFont typeface="Wingdings" panose="05000000000000000000" pitchFamily="2" charset="2"/>
                <a:buChar char="p"/>
              </a:pPr>
              <a:r>
                <a:rPr lang="ja-JP" altLang="en-US" sz="1200">
                  <a:solidFill>
                    <a:schemeClr val="tx1"/>
                  </a:solidFill>
                  <a:latin typeface="游明朝 Demibold"/>
                  <a:ea typeface="游明朝 Demibold"/>
                </a:rPr>
                <a:t>上記資産を活用した地域の将来像・活用イメージ</a:t>
              </a:r>
              <a:endParaRPr lang="en-US" altLang="ja-JP" sz="1200">
                <a:solidFill>
                  <a:schemeClr val="tx1"/>
                </a:solidFill>
                <a:latin typeface="游明朝 Demibold"/>
                <a:ea typeface="游明朝 Demibold"/>
              </a:endParaRPr>
            </a:p>
            <a:p>
              <a:pPr marL="252000" indent="-144000"/>
              <a:r>
                <a:rPr lang="en-US" altLang="ja-JP" sz="1200">
                  <a:solidFill>
                    <a:schemeClr val="tx1"/>
                  </a:solidFill>
                  <a:latin typeface="游明朝 Demibold"/>
                  <a:ea typeface="游明朝 Demibold"/>
                </a:rPr>
                <a:t>※</a:t>
              </a:r>
              <a:r>
                <a:rPr lang="ja-JP" altLang="en-US" sz="1200">
                  <a:solidFill>
                    <a:schemeClr val="tx1"/>
                  </a:solidFill>
                  <a:latin typeface="游明朝 Demibold"/>
                  <a:ea typeface="游明朝 Demibold"/>
                </a:rPr>
                <a:t>上記で記載した</a:t>
              </a:r>
              <a:r>
                <a:rPr lang="ja-JP" altLang="en-US" sz="120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地方公共団体の地域課題の解決、もしくは地域ニーズの実現にどのように関連するか、</a:t>
              </a:r>
              <a:r>
                <a:rPr lang="ja-JP" altLang="en-US" sz="1200">
                  <a:solidFill>
                    <a:schemeClr val="tx1"/>
                  </a:solidFill>
                  <a:latin typeface="游明朝 Demibold"/>
                  <a:ea typeface="游明朝 Demibold"/>
                </a:rPr>
                <a:t>可能な範囲で記載すること</a:t>
              </a:r>
            </a:p>
            <a:p>
              <a:pPr marL="179705" indent="-179705">
                <a:buFont typeface="Wingdings" panose="05000000000000000000" pitchFamily="2" charset="2"/>
                <a:buChar char="p"/>
              </a:pPr>
              <a:endParaRPr lang="en-US" altLang="ja-JP" sz="1200">
                <a:solidFill>
                  <a:schemeClr val="tx1"/>
                </a:solidFill>
                <a:latin typeface="游明朝 Demibold"/>
                <a:ea typeface="游明朝 Demibold"/>
              </a:endParaRPr>
            </a:p>
            <a:p>
              <a:pPr marL="179705" indent="-179705">
                <a:buFont typeface="Wingdings" panose="05000000000000000000" pitchFamily="2" charset="2"/>
                <a:buChar char="p"/>
              </a:pPr>
              <a:r>
                <a:rPr lang="ja-JP" altLang="en-US" sz="1200">
                  <a:solidFill>
                    <a:schemeClr val="tx1"/>
                  </a:solidFill>
                  <a:latin typeface="游明朝 Demibold"/>
                  <a:ea typeface="游明朝 Demibold"/>
                </a:rPr>
                <a:t>本補助事業における想定成果物　</a:t>
              </a:r>
              <a:endParaRPr lang="en-US" altLang="ja-JP" sz="1200">
                <a:solidFill>
                  <a:schemeClr val="tx1"/>
                </a:solidFill>
                <a:latin typeface="游明朝 Demibold"/>
                <a:ea typeface="游明朝 Demibold"/>
              </a:endParaRPr>
            </a:p>
            <a:p>
              <a:pPr marL="324000" indent="-144000"/>
              <a:r>
                <a:rPr lang="en-US" altLang="ja-JP" sz="1200">
                  <a:solidFill>
                    <a:schemeClr val="tx1"/>
                  </a:solidFill>
                  <a:latin typeface="游明朝 Demibold"/>
                  <a:ea typeface="游明朝 Demibold"/>
                </a:rPr>
                <a:t>※</a:t>
              </a:r>
              <a:r>
                <a:rPr lang="ja-JP" altLang="en-US" sz="1200">
                  <a:solidFill>
                    <a:schemeClr val="tx1"/>
                  </a:solidFill>
                  <a:latin typeface="游明朝 Demibold"/>
                  <a:ea typeface="游明朝 Demibold"/>
                </a:rPr>
                <a:t>本補助事業内において作成する基本構想、もしくはそれに準ずる報告書の想定する内容について、可能な範囲で記載すること</a:t>
              </a:r>
            </a:p>
          </p:txBody>
        </p:sp>
        <p:sp>
          <p:nvSpPr>
            <p:cNvPr id="7" name="正方形/長方形 6"/>
            <p:cNvSpPr/>
            <p:nvPr/>
          </p:nvSpPr>
          <p:spPr>
            <a:xfrm>
              <a:off x="630000" y="2340000"/>
              <a:ext cx="1440000" cy="1080000"/>
            </a:xfrm>
            <a:prstGeom prst="rect">
              <a:avLst/>
            </a:prstGeom>
            <a:grpFill/>
            <a:ln w="3175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20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記載内容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736948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270000" y="270000"/>
            <a:ext cx="9360000" cy="720000"/>
          </a:xfrm>
          <a:prstGeom prst="rect">
            <a:avLst/>
          </a:prstGeom>
          <a:noFill/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t" anchorCtr="0"/>
          <a:lstStyle/>
          <a:p>
            <a:pPr lvl="0"/>
            <a:r>
              <a:rPr lang="ja-JP" altLang="en-US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３</a:t>
            </a:r>
            <a:r>
              <a:rPr lang="en-US" altLang="ja-JP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.</a:t>
            </a:r>
            <a:r>
              <a:rPr lang="ja-JP" altLang="en-US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 作業フロー</a:t>
            </a:r>
            <a:br>
              <a:rPr lang="en-US" altLang="ja-JP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</a:br>
            <a:r>
              <a:rPr lang="en-US" altLang="ja-JP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(</a:t>
            </a:r>
            <a:r>
              <a:rPr lang="ja-JP" altLang="en-US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必要に応じて、サブタイトルを記載</a:t>
            </a:r>
            <a:r>
              <a:rPr lang="en-US" altLang="ja-JP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)</a:t>
            </a:r>
            <a:endParaRPr lang="ja-JP" altLang="ja-JP" sz="1600" dirty="0">
              <a:solidFill>
                <a:schemeClr val="tx1"/>
              </a:solidFill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  <p:sp>
        <p:nvSpPr>
          <p:cNvPr id="4" name="スライド番号プレースホルダー 4"/>
          <p:cNvSpPr txBox="1">
            <a:spLocks/>
          </p:cNvSpPr>
          <p:nvPr/>
        </p:nvSpPr>
        <p:spPr>
          <a:xfrm>
            <a:off x="9360000" y="6390000"/>
            <a:ext cx="360000" cy="360000"/>
          </a:xfrm>
          <a:prstGeom prst="rect">
            <a:avLst/>
          </a:prstGeom>
        </p:spPr>
        <p:txBody>
          <a:bodyPr wrap="none" lIns="90000" tIns="90000" rIns="90000" bIns="90000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7870704B-CE94-48CC-AF30-84932A1262A7}" type="slidenum">
              <a:rPr lang="en-GB" sz="1200" smtClean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pPr algn="r"/>
              <a:t>3</a:t>
            </a:fld>
            <a:endParaRPr lang="en-GB" sz="1200"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  <p:grpSp>
        <p:nvGrpSpPr>
          <p:cNvPr id="5" name="グループ化 4"/>
          <p:cNvGrpSpPr/>
          <p:nvPr/>
        </p:nvGrpSpPr>
        <p:grpSpPr>
          <a:xfrm>
            <a:off x="630000" y="2153880"/>
            <a:ext cx="8640000" cy="2550240"/>
            <a:chOff x="630000" y="2340000"/>
            <a:chExt cx="8640000" cy="1080000"/>
          </a:xfrm>
          <a:solidFill>
            <a:schemeClr val="accent3">
              <a:lumMod val="20000"/>
              <a:lumOff val="80000"/>
            </a:schemeClr>
          </a:solidFill>
        </p:grpSpPr>
        <p:sp>
          <p:nvSpPr>
            <p:cNvPr id="6" name="正方形/長方形 5"/>
            <p:cNvSpPr/>
            <p:nvPr/>
          </p:nvSpPr>
          <p:spPr>
            <a:xfrm>
              <a:off x="2070000" y="2340000"/>
              <a:ext cx="7200000" cy="1080000"/>
            </a:xfrm>
            <a:prstGeom prst="rect">
              <a:avLst/>
            </a:prstGeom>
            <a:grpFill/>
            <a:ln w="3175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180000" rIns="180000" bIns="180000" rtlCol="0" anchor="ctr"/>
            <a:lstStyle/>
            <a:p>
              <a:pPr marL="179388" indent="-179388">
                <a:buFont typeface="Wingdings" panose="05000000000000000000" pitchFamily="2" charset="2"/>
                <a:buChar char="p"/>
              </a:pPr>
              <a:r>
                <a:rPr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コンソーシアム</a:t>
              </a:r>
              <a:r>
                <a:rPr lang="ja-JP" altLang="en-US" sz="120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における本事業に係るこれ</a:t>
              </a:r>
              <a:r>
                <a:rPr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までの検討・対応状況</a:t>
              </a:r>
              <a:endParaRPr lang="en-US" altLang="ja-JP" sz="12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endParaRPr>
            </a:p>
            <a:p>
              <a:pPr marL="324000" indent="-144000"/>
              <a:r>
                <a:rPr lang="en-US" altLang="ja-JP" sz="120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※</a:t>
              </a:r>
              <a:r>
                <a:rPr lang="ja-JP" altLang="en-US" sz="120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地域課題、ニーズの把握</a:t>
              </a:r>
              <a:r>
                <a:rPr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や官民連携事業の機運醸成のための検討、取組等</a:t>
              </a:r>
              <a:r>
                <a:rPr lang="ja-JP" altLang="en-US" sz="120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について、本補助事業の応募までに実施したものと、事業期間内に実施したいことを分けて記載すること</a:t>
              </a:r>
              <a:endParaRPr lang="ja-JP" altLang="en-US" sz="12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endParaRPr>
            </a:p>
            <a:p>
              <a:endParaRPr lang="en-US" altLang="ja-JP" sz="12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endParaRPr>
            </a:p>
            <a:p>
              <a:pPr marL="180000" indent="-180000">
                <a:buFont typeface="Wingdings" panose="05000000000000000000" pitchFamily="2" charset="2"/>
                <a:buChar char="p"/>
              </a:pPr>
              <a:r>
                <a:rPr lang="ja-JP" altLang="en-US" sz="120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本補助事業</a:t>
              </a:r>
              <a:r>
                <a:rPr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期間内に実施したい基本構想等の策定の方法</a:t>
              </a:r>
            </a:p>
            <a:p>
              <a:pPr marL="324000" indent="-144000"/>
              <a:r>
                <a:rPr lang="en-US" altLang="ja-JP" sz="120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※</a:t>
              </a:r>
              <a:r>
                <a:rPr lang="ja-JP" altLang="en-US" sz="120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基本構想等を策定する手順</a:t>
              </a:r>
              <a:r>
                <a:rPr lang="en-US" altLang="ja-JP" sz="120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(</a:t>
              </a:r>
              <a:r>
                <a:rPr lang="ja-JP" altLang="en-US" sz="120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現状・主要制約条件の整理、事業の目的・将来像の作成、事業手法・ロードマップの整理、とりまとめ等</a:t>
              </a:r>
              <a:r>
                <a:rPr lang="en-US" altLang="ja-JP" sz="120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)</a:t>
              </a:r>
              <a:r>
                <a:rPr lang="ja-JP" altLang="en-US" sz="120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を整理したうえで、それぞれの内容について、地域金融機関等と地方公共団体の役割分担も含め可能</a:t>
              </a:r>
              <a:r>
                <a:rPr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な範囲で記載</a:t>
              </a:r>
              <a:r>
                <a:rPr lang="ja-JP" altLang="en-US" sz="120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すること</a:t>
              </a:r>
              <a:endParaRPr lang="en-US" altLang="ja-JP" sz="120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endParaRPr>
            </a:p>
            <a:p>
              <a:pPr marL="324000" indent="-144000"/>
              <a:r>
                <a:rPr lang="en-US" altLang="ja-JP" sz="120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※</a:t>
              </a:r>
              <a:r>
                <a:rPr lang="ja-JP" altLang="en-US" sz="120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現時点で想定する最適な事業手法・ソリューションがあればあわせて記載すること</a:t>
              </a:r>
              <a:endParaRPr lang="ja-JP" altLang="en-US" sz="12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endParaRPr>
            </a:p>
            <a:p>
              <a:endParaRPr lang="en-US" altLang="ja-JP" sz="12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endParaRPr>
            </a:p>
            <a:p>
              <a:pPr marL="180000" indent="-180000">
                <a:buFont typeface="Wingdings" panose="05000000000000000000" pitchFamily="2" charset="2"/>
                <a:buChar char="p"/>
              </a:pPr>
              <a:r>
                <a:rPr lang="ja-JP" altLang="en-US" sz="120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各作業のスケジュール　</a:t>
              </a:r>
              <a:endParaRPr lang="en-US" altLang="ja-JP" sz="120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endParaRPr>
            </a:p>
          </p:txBody>
        </p:sp>
        <p:sp>
          <p:nvSpPr>
            <p:cNvPr id="7" name="正方形/長方形 6"/>
            <p:cNvSpPr/>
            <p:nvPr/>
          </p:nvSpPr>
          <p:spPr>
            <a:xfrm>
              <a:off x="630000" y="2340000"/>
              <a:ext cx="1440000" cy="1080000"/>
            </a:xfrm>
            <a:prstGeom prst="rect">
              <a:avLst/>
            </a:prstGeom>
            <a:grpFill/>
            <a:ln w="3175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20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記載内容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874217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270000" y="270000"/>
            <a:ext cx="9360000" cy="720000"/>
          </a:xfrm>
          <a:prstGeom prst="rect">
            <a:avLst/>
          </a:prstGeom>
          <a:noFill/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t" anchorCtr="0"/>
          <a:lstStyle/>
          <a:p>
            <a:pPr lvl="0"/>
            <a:r>
              <a:rPr lang="ja-JP" altLang="en-US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４</a:t>
            </a:r>
            <a:r>
              <a:rPr lang="en-US" altLang="ja-JP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.</a:t>
            </a:r>
            <a:r>
              <a:rPr lang="ja-JP" altLang="en-US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コンソーシアムの体制</a:t>
            </a:r>
            <a:br>
              <a:rPr lang="en-US" altLang="ja-JP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</a:br>
            <a:r>
              <a:rPr lang="en-US" altLang="ja-JP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(</a:t>
            </a:r>
            <a:r>
              <a:rPr lang="ja-JP" altLang="en-US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必要に応じて、サブタイトルを記載</a:t>
            </a:r>
            <a:r>
              <a:rPr lang="en-US" altLang="ja-JP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)</a:t>
            </a:r>
            <a:endParaRPr lang="ja-JP" altLang="ja-JP" sz="1600" dirty="0">
              <a:solidFill>
                <a:schemeClr val="tx1"/>
              </a:solidFill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  <p:sp>
        <p:nvSpPr>
          <p:cNvPr id="4" name="スライド番号プレースホルダー 4"/>
          <p:cNvSpPr txBox="1">
            <a:spLocks/>
          </p:cNvSpPr>
          <p:nvPr/>
        </p:nvSpPr>
        <p:spPr>
          <a:xfrm>
            <a:off x="9360000" y="6390000"/>
            <a:ext cx="360000" cy="360000"/>
          </a:xfrm>
          <a:prstGeom prst="rect">
            <a:avLst/>
          </a:prstGeom>
        </p:spPr>
        <p:txBody>
          <a:bodyPr wrap="none" lIns="90000" tIns="90000" rIns="90000" bIns="90000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7870704B-CE94-48CC-AF30-84932A1262A7}" type="slidenum">
              <a:rPr lang="en-GB" sz="1200" smtClean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pPr algn="r"/>
              <a:t>4</a:t>
            </a:fld>
            <a:endParaRPr lang="en-GB" sz="1200"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  <p:grpSp>
        <p:nvGrpSpPr>
          <p:cNvPr id="5" name="グループ化 4"/>
          <p:cNvGrpSpPr/>
          <p:nvPr/>
        </p:nvGrpSpPr>
        <p:grpSpPr>
          <a:xfrm>
            <a:off x="630000" y="2709228"/>
            <a:ext cx="8640000" cy="1439544"/>
            <a:chOff x="630000" y="2340000"/>
            <a:chExt cx="8640000" cy="1080000"/>
          </a:xfrm>
          <a:solidFill>
            <a:schemeClr val="accent3">
              <a:lumMod val="20000"/>
              <a:lumOff val="80000"/>
            </a:schemeClr>
          </a:solidFill>
        </p:grpSpPr>
        <p:sp>
          <p:nvSpPr>
            <p:cNvPr id="6" name="正方形/長方形 5"/>
            <p:cNvSpPr/>
            <p:nvPr/>
          </p:nvSpPr>
          <p:spPr>
            <a:xfrm>
              <a:off x="2070000" y="2340000"/>
              <a:ext cx="7200000" cy="1080000"/>
            </a:xfrm>
            <a:prstGeom prst="rect">
              <a:avLst/>
            </a:prstGeom>
            <a:grpFill/>
            <a:ln w="3175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180000" rIns="180000" bIns="180000" rtlCol="0" anchor="ctr"/>
            <a:lstStyle/>
            <a:p>
              <a:pPr marL="180000" indent="-180000">
                <a:buFont typeface="Wingdings" panose="05000000000000000000" pitchFamily="2" charset="2"/>
                <a:buChar char="p"/>
              </a:pPr>
              <a:r>
                <a:rPr lang="ja-JP" altLang="en-US" sz="120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「３</a:t>
              </a:r>
              <a:r>
                <a:rPr lang="en-US" altLang="ja-JP" sz="120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. </a:t>
              </a:r>
              <a:r>
                <a:rPr lang="ja-JP" altLang="en-US" sz="120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作業フロー」で実施する推進体制</a:t>
              </a:r>
            </a:p>
            <a:p>
              <a:pPr marL="324000" indent="-144000"/>
              <a:r>
                <a:rPr lang="en-US" altLang="ja-JP" sz="120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※</a:t>
              </a:r>
              <a:r>
                <a:rPr lang="ja-JP" altLang="en-US" sz="120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どのような体制で作業を推進していく想定かについて、合意形成の図り方を含め、記載すること</a:t>
              </a:r>
              <a:endParaRPr lang="en-US" altLang="ja-JP" sz="120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endParaRPr>
            </a:p>
            <a:p>
              <a:endParaRPr lang="en-US" altLang="ja-JP" sz="120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endParaRPr>
            </a:p>
            <a:p>
              <a:pPr marL="180000" indent="-180000">
                <a:buFont typeface="Wingdings" panose="05000000000000000000" pitchFamily="2" charset="2"/>
                <a:buChar char="p"/>
              </a:pPr>
              <a:r>
                <a:rPr lang="ja-JP" altLang="en-US" sz="120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コンソーシアムにおける各団体の体制図・人員数</a:t>
              </a:r>
            </a:p>
          </p:txBody>
        </p:sp>
        <p:sp>
          <p:nvSpPr>
            <p:cNvPr id="7" name="正方形/長方形 6"/>
            <p:cNvSpPr/>
            <p:nvPr/>
          </p:nvSpPr>
          <p:spPr>
            <a:xfrm>
              <a:off x="630000" y="2340000"/>
              <a:ext cx="1440000" cy="1080000"/>
            </a:xfrm>
            <a:prstGeom prst="rect">
              <a:avLst/>
            </a:prstGeom>
            <a:grpFill/>
            <a:ln w="3175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20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記載内容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820456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270000" y="270000"/>
            <a:ext cx="9360000" cy="720000"/>
          </a:xfrm>
          <a:prstGeom prst="rect">
            <a:avLst/>
          </a:prstGeom>
          <a:noFill/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t" anchorCtr="0"/>
          <a:lstStyle/>
          <a:p>
            <a:pPr lvl="0"/>
            <a:r>
              <a:rPr lang="ja-JP" altLang="en-US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５</a:t>
            </a:r>
            <a:r>
              <a:rPr lang="en-US" altLang="ja-JP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.</a:t>
            </a:r>
            <a:r>
              <a:rPr lang="ja-JP" altLang="en-US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コンソーシアムとしてのアピールポイント</a:t>
            </a:r>
            <a:endParaRPr lang="en-US" altLang="ja-JP" sz="1600" dirty="0">
              <a:solidFill>
                <a:schemeClr val="tx1"/>
              </a:solidFill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  <a:p>
            <a:pPr lvl="0"/>
            <a:r>
              <a:rPr lang="en-US" altLang="ja-JP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(</a:t>
            </a:r>
            <a:r>
              <a:rPr lang="ja-JP" altLang="en-US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必要に応じて、サブタイトルを記載</a:t>
            </a:r>
            <a:r>
              <a:rPr lang="en-US" altLang="ja-JP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)</a:t>
            </a:r>
            <a:endParaRPr lang="ja-JP" altLang="ja-JP" sz="1600" dirty="0">
              <a:solidFill>
                <a:schemeClr val="tx1"/>
              </a:solidFill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  <p:sp>
        <p:nvSpPr>
          <p:cNvPr id="4" name="スライド番号プレースホルダー 4"/>
          <p:cNvSpPr txBox="1">
            <a:spLocks/>
          </p:cNvSpPr>
          <p:nvPr/>
        </p:nvSpPr>
        <p:spPr>
          <a:xfrm>
            <a:off x="9360000" y="6390000"/>
            <a:ext cx="360000" cy="360000"/>
          </a:xfrm>
          <a:prstGeom prst="rect">
            <a:avLst/>
          </a:prstGeom>
        </p:spPr>
        <p:txBody>
          <a:bodyPr wrap="none" lIns="90000" tIns="90000" rIns="90000" bIns="90000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7870704B-CE94-48CC-AF30-84932A1262A7}" type="slidenum">
              <a:rPr lang="en-GB" sz="1200" smtClean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pPr algn="r"/>
              <a:t>5</a:t>
            </a:fld>
            <a:endParaRPr lang="en-GB" sz="1200"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  <p:grpSp>
        <p:nvGrpSpPr>
          <p:cNvPr id="5" name="グループ化 4"/>
          <p:cNvGrpSpPr/>
          <p:nvPr/>
        </p:nvGrpSpPr>
        <p:grpSpPr>
          <a:xfrm>
            <a:off x="630000" y="2519795"/>
            <a:ext cx="8640000" cy="1818409"/>
            <a:chOff x="630000" y="2340000"/>
            <a:chExt cx="8640000" cy="1080000"/>
          </a:xfrm>
          <a:solidFill>
            <a:schemeClr val="accent3">
              <a:lumMod val="20000"/>
              <a:lumOff val="80000"/>
            </a:schemeClr>
          </a:solidFill>
        </p:grpSpPr>
        <p:sp>
          <p:nvSpPr>
            <p:cNvPr id="6" name="正方形/長方形 5"/>
            <p:cNvSpPr/>
            <p:nvPr/>
          </p:nvSpPr>
          <p:spPr>
            <a:xfrm>
              <a:off x="2070000" y="2340000"/>
              <a:ext cx="7200000" cy="1080000"/>
            </a:xfrm>
            <a:prstGeom prst="rect">
              <a:avLst/>
            </a:prstGeom>
            <a:grpFill/>
            <a:ln w="3175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180000" rIns="180000" bIns="180000" rtlCol="0" anchor="ctr"/>
            <a:lstStyle/>
            <a:p>
              <a:pPr marL="180000" indent="-180000">
                <a:buFont typeface="Wingdings" panose="05000000000000000000" pitchFamily="2" charset="2"/>
                <a:buChar char="p"/>
              </a:pPr>
              <a:r>
                <a:rPr lang="ja-JP" altLang="en-US" sz="120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本補助</a:t>
              </a:r>
              <a:r>
                <a:rPr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事業の成果を踏まえた、</a:t>
              </a:r>
              <a:r>
                <a:rPr lang="ja-JP" altLang="en-US" sz="120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今後の事業展開</a:t>
              </a:r>
              <a:endParaRPr lang="en-US" altLang="ja-JP" sz="120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endParaRPr>
            </a:p>
            <a:p>
              <a:pPr marL="324000" indent="-144000"/>
              <a:r>
                <a:rPr lang="en-US" altLang="ja-JP" sz="120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※</a:t>
              </a:r>
              <a:r>
                <a:rPr lang="ja-JP" altLang="en-US" sz="120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本事業終了後のコンソーシアムの各主体における、さらなる官民連携の取組（新たな地域課題解決への取組や、地域金融機関等の自治体支援の持続・拡大等）の</a:t>
              </a:r>
              <a:r>
                <a:rPr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観点も含めて記載すること</a:t>
              </a:r>
              <a:endParaRPr lang="en-US" altLang="ja-JP" sz="12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endParaRPr>
            </a:p>
            <a:p>
              <a:pPr marL="180000" indent="-180000">
                <a:buFont typeface="Wingdings" panose="05000000000000000000" pitchFamily="2" charset="2"/>
                <a:buChar char="p"/>
              </a:pPr>
              <a:endParaRPr lang="ja-JP" altLang="en-US" sz="12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endParaRPr>
            </a:p>
            <a:p>
              <a:pPr marL="180000" indent="-180000">
                <a:buFont typeface="Wingdings" panose="05000000000000000000" pitchFamily="2" charset="2"/>
                <a:buChar char="p"/>
              </a:pPr>
              <a:r>
                <a:rPr lang="ja-JP" altLang="en-US" sz="120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その他、コンソーシアムとしてのアピール事項</a:t>
              </a:r>
              <a:endParaRPr lang="en-US" altLang="ja-JP" sz="120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endParaRPr>
            </a:p>
            <a:p>
              <a:pPr marL="324000" indent="-144000"/>
              <a:r>
                <a:rPr lang="en-US" altLang="ja-JP" sz="120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※</a:t>
              </a:r>
              <a:r>
                <a:rPr lang="ja-JP" altLang="en-US" sz="120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例：コンソーシアムにおいて過去どのような連携をしてきたか、各主体における地域プラットフォームの運営・基本構想策定等、官民連携の実績等</a:t>
              </a:r>
              <a:endParaRPr lang="en-US" altLang="ja-JP" sz="120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endParaRPr>
            </a:p>
          </p:txBody>
        </p:sp>
        <p:sp>
          <p:nvSpPr>
            <p:cNvPr id="7" name="正方形/長方形 6"/>
            <p:cNvSpPr/>
            <p:nvPr/>
          </p:nvSpPr>
          <p:spPr>
            <a:xfrm>
              <a:off x="630000" y="2340000"/>
              <a:ext cx="1440000" cy="1080000"/>
            </a:xfrm>
            <a:prstGeom prst="rect">
              <a:avLst/>
            </a:prstGeom>
            <a:grpFill/>
            <a:ln w="3175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20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記載内容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278294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0391556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SLIDEVIEWED" val="267,10,Slide12"/>
</p:tagLst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7F8C1EA38025F40B68EA8A43D4A3162" ma:contentTypeVersion="3" ma:contentTypeDescription="Create a new document." ma:contentTypeScope="" ma:versionID="37ad24b01df23ba1a6cddf6bad976791">
  <xsd:schema xmlns:xsd="http://www.w3.org/2001/XMLSchema" xmlns:xs="http://www.w3.org/2001/XMLSchema" xmlns:p="http://schemas.microsoft.com/office/2006/metadata/properties" xmlns:ns2="ff4aaa29-39c9-47ae-a7b6-70d801b86b4f" targetNamespace="http://schemas.microsoft.com/office/2006/metadata/properties" ma:root="true" ma:fieldsID="f96b7108354bcbe3838383a1c1b579a9" ns2:_="">
    <xsd:import namespace="ff4aaa29-39c9-47ae-a7b6-70d801b86b4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4aaa29-39c9-47ae-a7b6-70d801b86b4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812CCC7-4D9E-4BD0-9BF0-9A4574A0EAF0}"/>
</file>

<file path=customXml/itemProps2.xml><?xml version="1.0" encoding="utf-8"?>
<ds:datastoreItem xmlns:ds="http://schemas.openxmlformats.org/officeDocument/2006/customXml" ds:itemID="{1996A59F-8BE1-4ED9-8628-CE0EA68BD08F}"/>
</file>

<file path=customXml/itemProps3.xml><?xml version="1.0" encoding="utf-8"?>
<ds:datastoreItem xmlns:ds="http://schemas.openxmlformats.org/officeDocument/2006/customXml" ds:itemID="{DC957056-F70B-4255-ABC0-5193E43ED848}"/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0</TotalTime>
  <Words>600</Words>
  <Application>Microsoft Office PowerPoint</Application>
  <PresentationFormat>A4 210 x 297 mm</PresentationFormat>
  <Paragraphs>48</Paragraphs>
  <Slides>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4" baseType="lpstr">
      <vt:lpstr>游ゴシック</vt:lpstr>
      <vt:lpstr>游明朝 Demibold</vt:lpstr>
      <vt:lpstr>Arial</vt:lpstr>
      <vt:lpstr>Calibri</vt:lpstr>
      <vt:lpstr>Calibri Light</vt:lpstr>
      <vt:lpstr>Wingdings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2026-04-20T04:15:05Z</dcterms:created>
  <dcterms:modified xsi:type="dcterms:W3CDTF">2026-04-20T04:15:16Z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0x01010067F8C1EA38025F40B68EA8A43D4A3162</vt:lpwstr>
  </property>
</Properties>
</file>